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br>
              <a:rPr lang="en-US" dirty="0" smtClean="0"/>
            </a:br>
            <a:r>
              <a:rPr lang="en-US" dirty="0" smtClean="0"/>
              <a:t>and Urban Land 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671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Pre-industrial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Pre-industrial cities were the centers for culture (because industry had not moved in yet!)</a:t>
            </a:r>
          </a:p>
          <a:p>
            <a:pPr lvl="1"/>
            <a:r>
              <a:rPr lang="en-US" dirty="0" smtClean="0"/>
              <a:t>Primate cities-larger than other cities in the area and representing a national culture</a:t>
            </a:r>
          </a:p>
          <a:p>
            <a:pPr lvl="2"/>
            <a:r>
              <a:rPr lang="en-US" dirty="0" smtClean="0"/>
              <a:t>Kyoto-primate city for old Japan, Paris, London</a:t>
            </a:r>
          </a:p>
          <a:p>
            <a:pPr lvl="2"/>
            <a:r>
              <a:rPr lang="en-US" dirty="0" smtClean="0"/>
              <a:t>However! One major difference is that religious buildings dominated landscapes of cities in Middle East, Europe, the Americas but not Africa or East Asia</a:t>
            </a:r>
          </a:p>
          <a:p>
            <a:pPr lvl="1"/>
            <a:r>
              <a:rPr lang="en-US" dirty="0" smtClean="0"/>
              <a:t>Trade routes and networks determined a cities success and growth-called mercantile city where trade was central to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009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of the Industrial Revolution-the manufacturing city emerged-where factories attracted laborers from all over boosting major population growth in urban areas</a:t>
            </a:r>
          </a:p>
          <a:p>
            <a:pPr lvl="1"/>
            <a:r>
              <a:rPr lang="en-US" dirty="0" smtClean="0"/>
              <a:t>Transportation to and fro and within develops </a:t>
            </a:r>
          </a:p>
          <a:p>
            <a:pPr lvl="1"/>
            <a:r>
              <a:rPr lang="en-US" dirty="0" smtClean="0"/>
              <a:t>Problems will grow quickly but so will solutions like government intervention and city planning and zoning</a:t>
            </a:r>
          </a:p>
        </p:txBody>
      </p:sp>
    </p:spTree>
    <p:extLst>
      <p:ext uri="{BB962C8B-B14F-4D97-AF65-F5344CB8AC3E}">
        <p14:creationId xmlns:p14="http://schemas.microsoft.com/office/powerpoint/2010/main" xmlns="" val="3218662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Cities and Megacities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Manufacturing cities begin to decline as outsourcing and LDC’s are used for that type of labor</a:t>
            </a:r>
          </a:p>
          <a:p>
            <a:r>
              <a:rPr lang="en-US" dirty="0" smtClean="0"/>
              <a:t>World Cities include:</a:t>
            </a:r>
          </a:p>
          <a:p>
            <a:pPr lvl="1"/>
            <a:r>
              <a:rPr lang="en-US" dirty="0" smtClean="0"/>
              <a:t>Largest regional cities: New York, Tokyo, London</a:t>
            </a:r>
          </a:p>
          <a:p>
            <a:pPr lvl="1"/>
            <a:r>
              <a:rPr lang="en-US" dirty="0" smtClean="0"/>
              <a:t>Second Tier cities: Chicago, Los Angeles, Brussels, Frankfurt, Paris, Zurich, Sao Paolo, Singapore, </a:t>
            </a:r>
          </a:p>
          <a:p>
            <a:pPr lvl="1"/>
            <a:r>
              <a:rPr lang="en-US" dirty="0" smtClean="0"/>
              <a:t>Third Tier cities: Bangkok, Bombay, Hong Kong, Manila, Osaka, Seoul, Taipei, Buenos Aires, Caracas, Mexico City, Rio de Janeiro, Johannesburg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108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Tiers of World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centrality of these services-</a:t>
            </a:r>
          </a:p>
          <a:p>
            <a:pPr lvl="1"/>
            <a:r>
              <a:rPr lang="en-US" dirty="0" smtClean="0"/>
              <a:t>Business-corporations, banks, insurance companies, stock exchanges, legal and accounting firms, airports, busy harbors, junction of rail and highway networks</a:t>
            </a:r>
          </a:p>
          <a:p>
            <a:pPr lvl="1"/>
            <a:r>
              <a:rPr lang="en-US" dirty="0" smtClean="0"/>
              <a:t>Consumer-retail business, entertainment and cultural offerings (plays, concerts, restaurants, museums)</a:t>
            </a:r>
          </a:p>
          <a:p>
            <a:pPr lvl="1"/>
            <a:r>
              <a:rPr lang="en-US" dirty="0" smtClean="0"/>
              <a:t>Public-government headquarters, ambassadors, lobbyists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5869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Megacities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Term created by UN in the 1970’s</a:t>
            </a:r>
          </a:p>
          <a:p>
            <a:r>
              <a:rPr lang="en-US" dirty="0" smtClean="0"/>
              <a:t>25 total megacities=population over 10 million</a:t>
            </a:r>
          </a:p>
          <a:p>
            <a:r>
              <a:rPr lang="en-US" dirty="0" smtClean="0"/>
              <a:t>Some include:</a:t>
            </a:r>
          </a:p>
          <a:p>
            <a:pPr lvl="1"/>
            <a:r>
              <a:rPr lang="en-US" dirty="0" smtClean="0"/>
              <a:t>Tokyo</a:t>
            </a:r>
          </a:p>
          <a:p>
            <a:pPr lvl="1"/>
            <a:r>
              <a:rPr lang="en-US" dirty="0" smtClean="0"/>
              <a:t>Mexico City</a:t>
            </a:r>
          </a:p>
          <a:p>
            <a:pPr lvl="1"/>
            <a:r>
              <a:rPr lang="en-US" dirty="0" smtClean="0"/>
              <a:t>Seoul</a:t>
            </a:r>
          </a:p>
          <a:p>
            <a:pPr lvl="1"/>
            <a:r>
              <a:rPr lang="en-US" dirty="0" smtClean="0"/>
              <a:t>New York City</a:t>
            </a:r>
          </a:p>
          <a:p>
            <a:pPr lvl="1"/>
            <a:r>
              <a:rPr lang="en-US" dirty="0" smtClean="0"/>
              <a:t>Sao Paulo</a:t>
            </a:r>
          </a:p>
          <a:p>
            <a:pPr lvl="1"/>
            <a:r>
              <a:rPr lang="en-US" dirty="0" smtClean="0"/>
              <a:t>Mumbai</a:t>
            </a:r>
          </a:p>
          <a:p>
            <a:pPr lvl="1"/>
            <a:r>
              <a:rPr lang="en-US" dirty="0" smtClean="0"/>
              <a:t>Delhi</a:t>
            </a:r>
          </a:p>
          <a:p>
            <a:pPr lvl="1"/>
            <a:r>
              <a:rPr lang="en-US" dirty="0" smtClean="0"/>
              <a:t>Shanghai</a:t>
            </a:r>
          </a:p>
          <a:p>
            <a:pPr lvl="1"/>
            <a:r>
              <a:rPr lang="en-US" dirty="0" smtClean="0"/>
              <a:t>Los Angeles</a:t>
            </a:r>
          </a:p>
          <a:p>
            <a:pPr lvl="1"/>
            <a:r>
              <a:rPr lang="en-US" dirty="0" smtClean="0"/>
              <a:t>Osaka</a:t>
            </a:r>
          </a:p>
        </p:txBody>
      </p:sp>
    </p:spTree>
    <p:extLst>
      <p:ext uri="{BB962C8B-B14F-4D97-AF65-F5344CB8AC3E}">
        <p14:creationId xmlns:p14="http://schemas.microsoft.com/office/powerpoint/2010/main" xmlns="" val="2642384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Transportation centers-where major routes converge (roads, railroads, sea traffic, air transport)</a:t>
            </a:r>
          </a:p>
          <a:p>
            <a:r>
              <a:rPr lang="en-US" dirty="0" smtClean="0"/>
              <a:t>Special Function Cities-engaged in mining, manufacturing, or recreation</a:t>
            </a:r>
          </a:p>
          <a:p>
            <a:r>
              <a:rPr lang="en-US" dirty="0" smtClean="0"/>
              <a:t>Provide goods and services for surrounding area from a central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5222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Base of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City workers provide services outside city- “export activities” money flows into city-</a:t>
            </a:r>
            <a:r>
              <a:rPr lang="en-US" b="1" dirty="0" smtClean="0"/>
              <a:t>basic sector </a:t>
            </a:r>
            <a:r>
              <a:rPr lang="en-US" dirty="0" smtClean="0"/>
              <a:t>of a cities economy.</a:t>
            </a:r>
          </a:p>
          <a:p>
            <a:r>
              <a:rPr lang="en-US" dirty="0" smtClean="0"/>
              <a:t>Those who produce goods or services for residents of city-non-basic or </a:t>
            </a:r>
            <a:r>
              <a:rPr lang="en-US" b="1" dirty="0" smtClean="0"/>
              <a:t>service sector</a:t>
            </a:r>
          </a:p>
          <a:p>
            <a:r>
              <a:rPr lang="en-US" dirty="0" smtClean="0"/>
              <a:t>Some geographers compare number of workers in service and basic sectors-called </a:t>
            </a:r>
            <a:r>
              <a:rPr lang="en-US" b="1" dirty="0" smtClean="0"/>
              <a:t>base ratio </a:t>
            </a:r>
            <a:r>
              <a:rPr lang="en-US" dirty="0" smtClean="0"/>
              <a:t>of a city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894534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Changing 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Borchert’s</a:t>
            </a:r>
            <a:r>
              <a:rPr lang="en-US" dirty="0" smtClean="0"/>
              <a:t> 4 Stages in the Evolution of American cities:</a:t>
            </a:r>
          </a:p>
          <a:p>
            <a:r>
              <a:rPr lang="en-US" dirty="0" smtClean="0"/>
              <a:t>1. Sail-Wagon Epoch(1790-1830)-technologies determined job opportunities of people entering city</a:t>
            </a:r>
          </a:p>
          <a:p>
            <a:r>
              <a:rPr lang="en-US" dirty="0" smtClean="0"/>
              <a:t>2. Iron Horse Epoch (1830-1870)-railroad technology changed nature of trade and employment</a:t>
            </a:r>
          </a:p>
          <a:p>
            <a:r>
              <a:rPr lang="en-US" dirty="0" smtClean="0"/>
              <a:t>3. Steel-Rail Epoch (1870-1920)-steel industry transformed urban America and job opportunities of workers</a:t>
            </a:r>
          </a:p>
          <a:p>
            <a:r>
              <a:rPr lang="en-US" dirty="0" smtClean="0"/>
              <a:t>4. Auto-Air-Amenity Epoch (1920-1960)- internal combustion engine came to dominate lifestyles, employment, and economic base of cities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1219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of Urban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theories of settlement geography-patterns of settlement on earth</a:t>
            </a:r>
          </a:p>
          <a:p>
            <a:pPr lvl="1"/>
            <a:r>
              <a:rPr lang="en-US" dirty="0" smtClean="0"/>
              <a:t>Rank-Size Rule-true for urbanized cities in the US not in LDC’s or in regions with a dominate primate city-nth largest city will be 1/nth the size of the largest city-2</a:t>
            </a:r>
            <a:r>
              <a:rPr lang="en-US" baseline="30000" dirty="0" smtClean="0"/>
              <a:t>nd</a:t>
            </a:r>
            <a:r>
              <a:rPr lang="en-US" dirty="0" smtClean="0"/>
              <a:t> largest city will be ½ the size of the first ranked city</a:t>
            </a:r>
          </a:p>
          <a:p>
            <a:pPr lvl="1"/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0409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of Urban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Central Place Theory-cities are centers for distribution of goods and services for non-urban </a:t>
            </a:r>
            <a:r>
              <a:rPr lang="en-US" dirty="0" smtClean="0"/>
              <a:t>populations</a:t>
            </a:r>
          </a:p>
          <a:p>
            <a:pPr lvl="1"/>
            <a:r>
              <a:rPr lang="en-US" dirty="0" smtClean="0"/>
              <a:t>The landscape is divided into noncompeting market areas—complementary regions where each area and its merchants have a monopoly</a:t>
            </a:r>
          </a:p>
          <a:p>
            <a:pPr lvl="1"/>
            <a:r>
              <a:rPr lang="en-US" dirty="0" smtClean="0"/>
              <a:t>Market areas form a series of hexagons, no area is un-served, no two centers</a:t>
            </a:r>
          </a:p>
          <a:p>
            <a:pPr lvl="1"/>
            <a:r>
              <a:rPr lang="en-US" dirty="0" smtClean="0"/>
              <a:t>Central place is at the center of each hexagon, supplies all goods and services to that area</a:t>
            </a:r>
          </a:p>
          <a:p>
            <a:pPr lvl="1"/>
            <a:r>
              <a:rPr lang="en-US" dirty="0" smtClean="0"/>
              <a:t>Market area is determined by the number of goods and services</a:t>
            </a:r>
          </a:p>
          <a:p>
            <a:pPr lvl="1"/>
            <a:r>
              <a:rPr lang="en-US" dirty="0" smtClean="0"/>
              <a:t>Some hexagons have smaller ones within it, hierarchy of central places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402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cities function, their internal systems and structures, and the external influences on them.</a:t>
            </a:r>
          </a:p>
          <a:p>
            <a:r>
              <a:rPr lang="en-US" dirty="0" smtClean="0"/>
              <a:t>2 Ways of studying Urban Geography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ystems of cities: how cities influence the landscape around them, how they connect to one another, and how they are distributed nationally and globally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nternal cities: internal workings of cities, analysis of patterns of land use, racial and ethnic segregation, architecture, intra-city transportation, cycles of construction and development</a:t>
            </a:r>
          </a:p>
          <a:p>
            <a:pPr lvl="2"/>
            <a:r>
              <a:rPr lang="en-US" dirty="0" smtClean="0"/>
              <a:t>Uses census data, and narrative accounts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493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the internal land space of a city, varying uses </a:t>
            </a:r>
          </a:p>
          <a:p>
            <a:r>
              <a:rPr lang="en-US" dirty="0" smtClean="0"/>
              <a:t>Use several factors to analyze</a:t>
            </a:r>
          </a:p>
          <a:p>
            <a:pPr lvl="1"/>
            <a:r>
              <a:rPr lang="en-US" dirty="0" err="1" smtClean="0"/>
              <a:t>Accessiblity</a:t>
            </a:r>
            <a:endParaRPr lang="en-US" dirty="0" smtClean="0"/>
          </a:p>
          <a:p>
            <a:pPr lvl="1"/>
            <a:r>
              <a:rPr lang="en-US" dirty="0" smtClean="0"/>
              <a:t>High cost of accessible space</a:t>
            </a:r>
          </a:p>
          <a:p>
            <a:pPr lvl="1"/>
            <a:r>
              <a:rPr lang="en-US" dirty="0" smtClean="0"/>
              <a:t>Transportation</a:t>
            </a:r>
          </a:p>
          <a:p>
            <a:pPr lvl="1"/>
            <a:r>
              <a:rPr lang="en-US" dirty="0" smtClean="0"/>
              <a:t>Societal and cultural needs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62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of Urban Land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Concentric Zone Model-Cites grow outward from a central area (CBD) in a series of concentric rings</a:t>
            </a:r>
          </a:p>
          <a:p>
            <a:r>
              <a:rPr lang="en-US" dirty="0" smtClean="0"/>
              <a:t>Sector Model-variant of concentric zone theory, cities develop in sectors not rings from a (CBD)</a:t>
            </a:r>
          </a:p>
          <a:p>
            <a:r>
              <a:rPr lang="en-US" dirty="0" smtClean="0"/>
              <a:t>Multiple-Nuclei Model-a city grows from multiple nodes, not just from a (CBD)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7053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Patterns of class, age, gender, race, and ethnicity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area analysis-takes census data and overall picture of how various peoples are distributed within an area (city)</a:t>
            </a:r>
          </a:p>
          <a:p>
            <a:r>
              <a:rPr lang="en-US" dirty="0" smtClean="0"/>
              <a:t>Most Urban Land Models support the idea that people prefer to live near others with similar characteristics</a:t>
            </a:r>
          </a:p>
          <a:p>
            <a:r>
              <a:rPr lang="en-US" dirty="0" smtClean="0"/>
              <a:t>Social Class, Age and Marital Status, Gender (feminization of poverty), Race and Ethnicity clustered into (ghettos) from historical segregation </a:t>
            </a:r>
            <a:r>
              <a:rPr lang="en-US" smtClean="0"/>
              <a:t>patterns in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6515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an “urban” area?</a:t>
            </a:r>
          </a:p>
          <a:p>
            <a:pPr lvl="1"/>
            <a:r>
              <a:rPr lang="en-US" dirty="0" smtClean="0"/>
              <a:t>Nucleated-clear core area(s), people that </a:t>
            </a:r>
            <a:r>
              <a:rPr lang="en-US" smtClean="0"/>
              <a:t>live </a:t>
            </a:r>
            <a:r>
              <a:rPr lang="en-US" smtClean="0"/>
              <a:t>there </a:t>
            </a:r>
            <a:r>
              <a:rPr lang="en-US" dirty="0" smtClean="0"/>
              <a:t>have non-agricultural jobs</a:t>
            </a:r>
          </a:p>
          <a:p>
            <a:pPr lvl="2"/>
            <a:r>
              <a:rPr lang="en-US" dirty="0" smtClean="0"/>
              <a:t>Central City</a:t>
            </a:r>
            <a:endParaRPr lang="en-US" dirty="0"/>
          </a:p>
          <a:p>
            <a:pPr lvl="1"/>
            <a:r>
              <a:rPr lang="en-US" dirty="0" smtClean="0"/>
              <a:t>Usually surrounded by Suburbs-nucleated spaces that use much land for residences but are not self-sufficient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Modern cities and towns so close together they form an urbanized area that is continuously built up landscapes and buildings=Physical city</a:t>
            </a:r>
          </a:p>
          <a:p>
            <a:pPr lvl="1"/>
            <a:r>
              <a:rPr lang="en-US" dirty="0" smtClean="0"/>
              <a:t>Metropolitan Area</a:t>
            </a:r>
          </a:p>
        </p:txBody>
      </p:sp>
    </p:spTree>
    <p:extLst>
      <p:ext uri="{BB962C8B-B14F-4D97-AF65-F5344CB8AC3E}">
        <p14:creationId xmlns:p14="http://schemas.microsoft.com/office/powerpoint/2010/main" xmlns="" val="39217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801906"/>
            <a:ext cx="7272339" cy="48566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Clustered settlements range in size-arranged by complexity of their centralizing functions</a:t>
            </a:r>
          </a:p>
          <a:p>
            <a:pPr lvl="1"/>
            <a:r>
              <a:rPr lang="en-US" dirty="0" smtClean="0"/>
              <a:t>Smallest to Largest</a:t>
            </a:r>
          </a:p>
          <a:p>
            <a:pPr lvl="1"/>
            <a:r>
              <a:rPr lang="en-US" dirty="0" smtClean="0"/>
              <a:t>Hamlet-small cluster of farms, and basic services</a:t>
            </a:r>
          </a:p>
          <a:p>
            <a:pPr lvl="1"/>
            <a:r>
              <a:rPr lang="en-US" dirty="0" smtClean="0"/>
              <a:t>Village-small cluster of homes, and more specialized services</a:t>
            </a:r>
          </a:p>
          <a:p>
            <a:pPr lvl="1"/>
            <a:r>
              <a:rPr lang="en-US" dirty="0" smtClean="0"/>
              <a:t>Town-larger than village, has more specialized services (bank, schools, library) has a hinterland (area dependent on the town)</a:t>
            </a:r>
          </a:p>
          <a:p>
            <a:pPr lvl="1"/>
            <a:r>
              <a:rPr lang="en-US" dirty="0" smtClean="0"/>
              <a:t>City-larger population, functional specialization, larger hinterlands, greater centrality, Central Business Districts (CBD)</a:t>
            </a:r>
          </a:p>
          <a:p>
            <a:pPr lvl="1"/>
            <a:r>
              <a:rPr lang="en-US" dirty="0" smtClean="0"/>
              <a:t>Megalopolis-multiple cities that have grown together-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736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Life of Urban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Wirth says 3 characteristics of cities that set it apart from rural areas</a:t>
            </a:r>
          </a:p>
          <a:p>
            <a:pPr lvl="1"/>
            <a:r>
              <a:rPr lang="en-US" dirty="0" smtClean="0"/>
              <a:t>Large Size- too many acquaintances to keep track of everyone’s personal life</a:t>
            </a:r>
          </a:p>
          <a:p>
            <a:pPr lvl="2"/>
            <a:r>
              <a:rPr lang="en-US" dirty="0" smtClean="0"/>
              <a:t>Many people but don’t know most very well</a:t>
            </a:r>
          </a:p>
          <a:p>
            <a:pPr lvl="1"/>
            <a:r>
              <a:rPr lang="en-US" dirty="0" smtClean="0"/>
              <a:t>High Density-people have highly specialized jobs, each person in city serves specific purpose-people compete for space (high cost of living), greater differences in rich and poor</a:t>
            </a:r>
          </a:p>
          <a:p>
            <a:pPr lvl="1"/>
            <a:r>
              <a:rPr lang="en-US" dirty="0" smtClean="0"/>
              <a:t>Social heterogeneity-lots of diversity, freedom and independence not available in rural </a:t>
            </a:r>
            <a:r>
              <a:rPr lang="en-US" dirty="0" err="1" smtClean="0"/>
              <a:t>ares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61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and Evolution </a:t>
            </a:r>
            <a:br>
              <a:rPr lang="en-US" dirty="0" smtClean="0"/>
            </a:br>
            <a:r>
              <a:rPr lang="en-US" dirty="0" smtClean="0"/>
              <a:t>of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Ancient and Early River Civilizations: Formative Era </a:t>
            </a:r>
          </a:p>
          <a:p>
            <a:pPr lvl="1"/>
            <a:r>
              <a:rPr lang="en-US" dirty="0" smtClean="0"/>
              <a:t>Nile, Mesopotamia, Indus River, China</a:t>
            </a:r>
          </a:p>
          <a:p>
            <a:pPr lvl="1"/>
            <a:r>
              <a:rPr lang="en-US" dirty="0" smtClean="0"/>
              <a:t>As populations grew, the need for decision makers to distribute food came to be (urban elite)</a:t>
            </a:r>
          </a:p>
          <a:p>
            <a:pPr lvl="1"/>
            <a:r>
              <a:rPr lang="en-US" dirty="0" smtClean="0"/>
              <a:t>Functions of Ancient Cities:</a:t>
            </a:r>
          </a:p>
          <a:p>
            <a:pPr lvl="2"/>
            <a:r>
              <a:rPr lang="en-US" dirty="0" smtClean="0"/>
              <a:t>Centers of power-government headquarters</a:t>
            </a:r>
          </a:p>
          <a:p>
            <a:pPr lvl="2"/>
            <a:r>
              <a:rPr lang="en-US" dirty="0" smtClean="0"/>
              <a:t>Religious centers-priests, temples, shrines</a:t>
            </a:r>
          </a:p>
          <a:p>
            <a:pPr lvl="2"/>
            <a:r>
              <a:rPr lang="en-US" dirty="0" smtClean="0"/>
              <a:t>Economic centers-markets, merchants, traders</a:t>
            </a:r>
          </a:p>
          <a:p>
            <a:pPr lvl="2"/>
            <a:r>
              <a:rPr lang="en-US" dirty="0" smtClean="0"/>
              <a:t>Educational centers-educators for the urban elite</a:t>
            </a:r>
          </a:p>
        </p:txBody>
      </p:sp>
    </p:spTree>
    <p:extLst>
      <p:ext uri="{BB962C8B-B14F-4D97-AF65-F5344CB8AC3E}">
        <p14:creationId xmlns:p14="http://schemas.microsoft.com/office/powerpoint/2010/main" xmlns="" val="1898076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Urbanization around Mediterranean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City-states-self-governing communities plus the surrounding countryside</a:t>
            </a:r>
          </a:p>
          <a:p>
            <a:pPr lvl="1"/>
            <a:r>
              <a:rPr lang="en-US" dirty="0" smtClean="0"/>
              <a:t>Athens, Sparta, Thebes</a:t>
            </a:r>
          </a:p>
          <a:p>
            <a:pPr lvl="1"/>
            <a:r>
              <a:rPr lang="en-US" dirty="0" smtClean="0"/>
              <a:t>Rome-becomes an urban empire connected by roadways and waterways</a:t>
            </a:r>
          </a:p>
        </p:txBody>
      </p:sp>
    </p:spTree>
    <p:extLst>
      <p:ext uri="{BB962C8B-B14F-4D97-AF65-F5344CB8AC3E}">
        <p14:creationId xmlns:p14="http://schemas.microsoft.com/office/powerpoint/2010/main" xmlns="" val="1787382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Urbanization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 Dynasty (ruled during Roman Empire) will have largest city in world </a:t>
            </a:r>
            <a:r>
              <a:rPr lang="en-US" dirty="0" err="1" smtClean="0"/>
              <a:t>Chang’an</a:t>
            </a:r>
            <a:r>
              <a:rPr lang="en-US" dirty="0" smtClean="0"/>
              <a:t> and later Luoyang</a:t>
            </a:r>
          </a:p>
          <a:p>
            <a:pPr lvl="1"/>
            <a:r>
              <a:rPr lang="en-US" dirty="0" smtClean="0"/>
              <a:t>Located on rivers and near Silk Road trade route</a:t>
            </a:r>
          </a:p>
          <a:p>
            <a:pPr lvl="1"/>
            <a:r>
              <a:rPr lang="en-US" dirty="0" smtClean="0"/>
              <a:t>Connected by roads, rivers, canals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03228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empire falls and cities take a hit in Europe</a:t>
            </a:r>
          </a:p>
          <a:p>
            <a:pPr lvl="1"/>
            <a:r>
              <a:rPr lang="en-US" dirty="0" smtClean="0"/>
              <a:t>Venice and Genoa (because of sea trade) remained strong</a:t>
            </a:r>
          </a:p>
          <a:p>
            <a:pPr lvl="2"/>
            <a:r>
              <a:rPr lang="en-US" dirty="0" smtClean="0"/>
              <a:t>Churches were center of Medieval European cities</a:t>
            </a:r>
          </a:p>
          <a:p>
            <a:r>
              <a:rPr lang="en-US" dirty="0" smtClean="0"/>
              <a:t>By 1000 AD the largest cities were in Asia</a:t>
            </a:r>
          </a:p>
          <a:p>
            <a:pPr lvl="1"/>
            <a:r>
              <a:rPr lang="en-US" dirty="0" smtClean="0"/>
              <a:t>Baghdad, Constantinople (Istanbul), Kyoto, </a:t>
            </a:r>
            <a:r>
              <a:rPr lang="en-US" dirty="0" err="1" smtClean="0"/>
              <a:t>Chang’an</a:t>
            </a:r>
            <a:r>
              <a:rPr lang="en-US" dirty="0" smtClean="0"/>
              <a:t>, Hangchow.</a:t>
            </a:r>
          </a:p>
          <a:p>
            <a:pPr lvl="1"/>
            <a:r>
              <a:rPr lang="en-US" dirty="0" smtClean="0"/>
              <a:t>Not until 1800 did Europe have the most populated city in the world-London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7700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348</TotalTime>
  <Words>1296</Words>
  <Application>Microsoft Office PowerPoint</Application>
  <PresentationFormat>On-screen Show (4:3)</PresentationFormat>
  <Paragraphs>128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Tradition</vt:lpstr>
      <vt:lpstr>Cities  and Urban Land Use</vt:lpstr>
      <vt:lpstr>Urban Geography</vt:lpstr>
      <vt:lpstr>Urban Areas</vt:lpstr>
      <vt:lpstr>Urban Hierarchy</vt:lpstr>
      <vt:lpstr>Social Life of Urban Areas</vt:lpstr>
      <vt:lpstr>Origin and Evolution  of Cities</vt:lpstr>
      <vt:lpstr>Urbanization around Mediterranean</vt:lpstr>
      <vt:lpstr>Urbanization in China</vt:lpstr>
      <vt:lpstr>Medieval cities</vt:lpstr>
      <vt:lpstr>Pre-industrial Cities</vt:lpstr>
      <vt:lpstr>Industrial Cities</vt:lpstr>
      <vt:lpstr>World Cities and Megacities</vt:lpstr>
      <vt:lpstr>Tiers of World Cities</vt:lpstr>
      <vt:lpstr>Megacities</vt:lpstr>
      <vt:lpstr>Functions of Cities</vt:lpstr>
      <vt:lpstr>Economic Base of Cities</vt:lpstr>
      <vt:lpstr>The Changing City</vt:lpstr>
      <vt:lpstr>Models of Urban Systems</vt:lpstr>
      <vt:lpstr>Models of Urban Systems</vt:lpstr>
      <vt:lpstr>Internal Cities</vt:lpstr>
      <vt:lpstr>Models of Urban Land Use</vt:lpstr>
      <vt:lpstr>Patterns of class, age, gender, race, and ethnicity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Cities  and Urban Land Use</dc:title>
  <dc:creator>Cassandra Allen</dc:creator>
  <cp:lastModifiedBy>callen</cp:lastModifiedBy>
  <cp:revision>36</cp:revision>
  <dcterms:created xsi:type="dcterms:W3CDTF">2011-04-17T19:02:24Z</dcterms:created>
  <dcterms:modified xsi:type="dcterms:W3CDTF">2011-04-19T20:54:56Z</dcterms:modified>
</cp:coreProperties>
</file>